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7102475" cy="9388475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E76A647-FA36-4FB2-85CA-BE582E58D56D}" type="datetimeFigureOut">
              <a:rPr lang="en-US" smtClean="0"/>
              <a:t>24/12/2020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EA3F99D-1C6C-4E8D-A164-780186D64B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6510"/>
            <a:ext cx="7543800" cy="1447800"/>
          </a:xfrm>
        </p:spPr>
        <p:txBody>
          <a:bodyPr anchor="ctr">
            <a:normAutofit/>
          </a:bodyPr>
          <a:lstStyle/>
          <a:p>
            <a:pPr algn="ctr"/>
            <a:r>
              <a:rPr lang="ar-YE" sz="3200" dirty="0" smtClean="0">
                <a:solidFill>
                  <a:schemeClr val="bg1"/>
                </a:solidFill>
                <a:latin typeface="Noto Naskh Arabic" pitchFamily="34" charset="-78"/>
                <a:cs typeface="Noto Naskh Arabic" pitchFamily="34" charset="-78"/>
              </a:rPr>
              <a:t>بەرێوەبەرایەتی گشتی چاودێری و گەشەپێدانی كۆمەڵایەتی سلێمانی</a:t>
            </a:r>
            <a:endParaRPr lang="en-US" sz="3200" dirty="0">
              <a:solidFill>
                <a:schemeClr val="bg1"/>
              </a:solidFill>
              <a:latin typeface="Noto Naskh Arabic" pitchFamily="34" charset="-78"/>
              <a:cs typeface="Noto Naskh Arabic" pitchFamily="34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ar-YE" dirty="0" smtClean="0"/>
          </a:p>
          <a:p>
            <a:r>
              <a:rPr lang="ar-YE" dirty="0" smtClean="0">
                <a:solidFill>
                  <a:schemeClr val="tx1"/>
                </a:solidFill>
                <a:latin typeface="Noto Naskh Arabic" pitchFamily="34" charset="-78"/>
                <a:cs typeface="Noto Naskh Arabic" pitchFamily="34" charset="-78"/>
              </a:rPr>
              <a:t>داتاو ئاماری ساڵی 2020</a:t>
            </a:r>
            <a:endParaRPr lang="en-US" dirty="0">
              <a:solidFill>
                <a:schemeClr val="tx1"/>
              </a:solidFill>
              <a:latin typeface="Noto Naskh Arabic" pitchFamily="34" charset="-78"/>
              <a:cs typeface="Noto Naskh Arabic" pitchFamily="34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480273"/>
            <a:ext cx="2900362" cy="253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05400"/>
            <a:ext cx="6781800" cy="1066800"/>
          </a:xfrm>
        </p:spPr>
        <p:txBody>
          <a:bodyPr>
            <a:normAutofit/>
          </a:bodyPr>
          <a:lstStyle/>
          <a:p>
            <a:r>
              <a:rPr lang="ar-YE" sz="4800" dirty="0">
                <a:latin typeface="Noto Naskh Arabic" pitchFamily="34" charset="-78"/>
                <a:cs typeface="Noto Naskh Arabic" pitchFamily="34" charset="-78"/>
              </a:rPr>
              <a:t>پەیمانگاو سەنتەرەكان</a:t>
            </a:r>
            <a:endParaRPr lang="en-US" sz="4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374497"/>
              </p:ext>
            </p:extLst>
          </p:nvPr>
        </p:nvGraphicFramePr>
        <p:xfrm>
          <a:off x="762000" y="685800"/>
          <a:ext cx="7543800" cy="466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933450"/>
                <a:gridCol w="838200"/>
                <a:gridCol w="3886200"/>
              </a:tblGrid>
              <a:tr h="401782">
                <a:tc>
                  <a:txBody>
                    <a:bodyPr/>
                    <a:lstStyle/>
                    <a:p>
                      <a:pPr algn="ctr" rtl="1"/>
                      <a:r>
                        <a:rPr lang="ar-KW" dirty="0" smtClean="0"/>
                        <a:t>کۆی گشتی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dirty="0" smtClean="0"/>
                        <a:t>مێ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dirty="0" smtClean="0"/>
                        <a:t>نێر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dirty="0" smtClean="0"/>
                        <a:t>شوێن</a:t>
                      </a:r>
                      <a:endParaRPr lang="en-US" dirty="0"/>
                    </a:p>
                  </a:txBody>
                  <a:tcPr/>
                </a:tc>
              </a:tr>
              <a:tr h="40178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٧٣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39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34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پەیمانگای ئاوات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90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39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51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پەیمانگای هیوا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14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8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6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پەیمانگای ڕوناكی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39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19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20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پەیمانگای هانا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82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16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KW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Noto Naskh Arabic"/>
                        </a:rPr>
                        <a:t>66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سەنتەری ئۆتیزم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20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0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20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سەنتەری پاراستنی منداڵانی دەربەندیخان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518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95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423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سەنتەری پاراستن و گەشەپێدانی منداڵانی ڕانیە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0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0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0</a:t>
                      </a:r>
                      <a:endParaRPr lang="en-US" sz="16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سەنتەری پاراستن و گەشەپێدانی منداڵانی قەڵادزێ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25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0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25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سەنتەری پاراستن و گەشەپێدانی منداڵانی / چەمچەماڵ</a:t>
                      </a:r>
                    </a:p>
                  </a:txBody>
                  <a:tcPr marL="28575" marR="28575" marT="19050" marB="19050" anchor="ctr"/>
                </a:tc>
              </a:tr>
              <a:tr h="401782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94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13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KW" sz="16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81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Noto Naskh Arabic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IQ" sz="16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Noto Naskh Arabic"/>
                        </a:rPr>
                        <a:t>سەنتەری پاراستن و گەشەپێدانی منداڵانی پیرەمەگروون</a:t>
                      </a:r>
                    </a:p>
                  </a:txBody>
                  <a:tcPr marL="28575" marR="28575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672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219200"/>
          </a:xfrm>
        </p:spPr>
        <p:txBody>
          <a:bodyPr>
            <a:noAutofit/>
          </a:bodyPr>
          <a:lstStyle/>
          <a:p>
            <a:r>
              <a:rPr lang="ar-YE" sz="4000" dirty="0" smtClean="0">
                <a:latin typeface="Noto Naskh Arabic" pitchFamily="34" charset="-78"/>
                <a:cs typeface="Noto Naskh Arabic" pitchFamily="34" charset="-78"/>
              </a:rPr>
              <a:t>دایەنگە ئەهلی و حكومیەكان</a:t>
            </a:r>
            <a:endParaRPr lang="en-US" sz="40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430342"/>
              </p:ext>
            </p:extLst>
          </p:nvPr>
        </p:nvGraphicFramePr>
        <p:xfrm>
          <a:off x="457200" y="685800"/>
          <a:ext cx="7848600" cy="3549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371600"/>
                <a:gridCol w="1219200"/>
                <a:gridCol w="1447800"/>
                <a:gridCol w="1295400"/>
              </a:tblGrid>
              <a:tr h="934065"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/>
                        <a:t>تێبینی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/>
                        <a:t>منداڵی نێر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/>
                        <a:t>منداڵی مێ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/>
                        <a:t>ژمارەی دایەنگە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/>
                        <a:t>دایەنگە</a:t>
                      </a:r>
                      <a:endParaRPr lang="en-US" dirty="0"/>
                    </a:p>
                  </a:txBody>
                  <a:tcPr anchor="ctr"/>
                </a:tc>
              </a:tr>
              <a:tr h="653845">
                <a:tc>
                  <a:txBody>
                    <a:bodyPr/>
                    <a:lstStyle/>
                    <a:p>
                      <a:pPr algn="ctr"/>
                      <a:r>
                        <a:rPr lang="ar-KW" sz="11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لە</a:t>
                      </a:r>
                      <a:r>
                        <a:rPr lang="ar-KW" sz="11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مانگی ٣ وە بەهۆی فایرۆسی کۆرۆناوە دایەنگەکان داخراون</a:t>
                      </a:r>
                      <a:endParaRPr lang="en-US" sz="11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264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258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حکومی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65384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1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لە</a:t>
                      </a:r>
                      <a:r>
                        <a:rPr lang="ar-YE" sz="11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مانگی ٣ تا 6 بەهۆیڤایرۆسی كۆرۆناوە دایەنگەكان داخرابون</a:t>
                      </a:r>
                      <a:endParaRPr lang="en-US" sz="11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1461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1302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58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ئەهلی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653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KW" sz="11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لە</a:t>
                      </a:r>
                      <a:r>
                        <a:rPr lang="ar-KW" sz="11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مانگی ٣ وە بەهۆی فایرۆسی کۆرۆناوە دایەنگەکان داخراون</a:t>
                      </a:r>
                      <a:endParaRPr lang="en-US" sz="11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147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125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15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نیمچەحکومی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6538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١٨٧٢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١٦٨٥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كۆی گشتی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995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953000"/>
            <a:ext cx="5943600" cy="1219200"/>
          </a:xfrm>
        </p:spPr>
        <p:txBody>
          <a:bodyPr>
            <a:normAutofit/>
          </a:bodyPr>
          <a:lstStyle/>
          <a:p>
            <a:r>
              <a:rPr lang="ar-KW" sz="4000" dirty="0" smtClean="0">
                <a:latin typeface="Noto Naskh Arabic" pitchFamily="34" charset="-78"/>
                <a:cs typeface="Noto Naskh Arabic" pitchFamily="34" charset="-78"/>
              </a:rPr>
              <a:t>کاری لیژنەی دایەنگەکان</a:t>
            </a:r>
            <a:endParaRPr lang="en-US" sz="40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444746"/>
              </p:ext>
            </p:extLst>
          </p:nvPr>
        </p:nvGraphicFramePr>
        <p:xfrm>
          <a:off x="762000" y="685800"/>
          <a:ext cx="7543800" cy="452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7994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KW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Noto Naskh Arabic"/>
                        </a:rPr>
                        <a:t>ژمارە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Noto Naskh Arab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/>
                        <a:t>لیژنە</a:t>
                      </a:r>
                      <a:endParaRPr lang="en-US" dirty="0"/>
                    </a:p>
                  </a:txBody>
                  <a:tcPr anchor="ctr"/>
                </a:tc>
              </a:tr>
              <a:tr h="4866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YE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Noto Naskh Arabic"/>
                        </a:rPr>
                        <a:t>172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Noto Naskh Arab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>
                          <a:cs typeface="Noto Naskh Arabic"/>
                        </a:rPr>
                        <a:t>لیژنەی دایەنگەکان بۆ بەدواچون و سەرپەرشتی</a:t>
                      </a:r>
                      <a:endParaRPr lang="en-US" dirty="0">
                        <a:cs typeface="Noto Naskh Arabic"/>
                      </a:endParaRPr>
                    </a:p>
                  </a:txBody>
                  <a:tcPr anchor="ctr"/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ar-KW" sz="1600" b="0" dirty="0" smtClean="0">
                          <a:cs typeface="Noto Naskh Arabic"/>
                        </a:rPr>
                        <a:t>56</a:t>
                      </a:r>
                      <a:endParaRPr lang="en-US" sz="1600" b="0" dirty="0">
                        <a:cs typeface="Noto Naskh Arab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>
                          <a:cs typeface="Noto Naskh Arabic"/>
                        </a:rPr>
                        <a:t>لیژنەی کەشفی</a:t>
                      </a:r>
                      <a:r>
                        <a:rPr lang="ar-KW" baseline="0" dirty="0" smtClean="0">
                          <a:cs typeface="Noto Naskh Arabic"/>
                        </a:rPr>
                        <a:t> دایەنگەکان(بینا)</a:t>
                      </a:r>
                      <a:endParaRPr lang="en-US" dirty="0">
                        <a:cs typeface="Noto Naskh Arabic"/>
                      </a:endParaRPr>
                    </a:p>
                  </a:txBody>
                  <a:tcPr/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ar-KW" sz="1600" b="0" dirty="0" smtClean="0">
                          <a:cs typeface="Noto Naskh Arabic"/>
                        </a:rPr>
                        <a:t>202</a:t>
                      </a:r>
                      <a:endParaRPr lang="en-US" sz="1600" b="0" dirty="0">
                        <a:cs typeface="Noto Naskh Arab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>
                          <a:cs typeface="Noto Naskh Arabic"/>
                        </a:rPr>
                        <a:t>لیژنەی بەدواداچونی قائیمقامیەت</a:t>
                      </a:r>
                      <a:endParaRPr lang="en-US" dirty="0">
                        <a:cs typeface="Noto Naskh Arabic"/>
                      </a:endParaRPr>
                    </a:p>
                  </a:txBody>
                  <a:tcPr/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ar-KW" sz="1600" b="0" dirty="0" smtClean="0">
                          <a:cs typeface="Noto Naskh Arabic"/>
                        </a:rPr>
                        <a:t>25</a:t>
                      </a:r>
                      <a:endParaRPr lang="en-US" sz="1600" b="0" dirty="0">
                        <a:cs typeface="Noto Naskh Arab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>
                          <a:cs typeface="Noto Naskh Arabic"/>
                        </a:rPr>
                        <a:t>دایەنگەی سزادراو (ئاگادارکردنەوە)</a:t>
                      </a:r>
                      <a:endParaRPr lang="en-US" dirty="0">
                        <a:cs typeface="Noto Naskh Arabic"/>
                      </a:endParaRPr>
                    </a:p>
                  </a:txBody>
                  <a:tcPr/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ar-KW" sz="1600" b="0" dirty="0" smtClean="0">
                          <a:cs typeface="Noto Naskh Arabic"/>
                        </a:rPr>
                        <a:t>5</a:t>
                      </a:r>
                      <a:endParaRPr lang="en-US" sz="1600" b="0" dirty="0">
                        <a:cs typeface="Noto Naskh Arab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>
                          <a:cs typeface="Noto Naskh Arabic"/>
                        </a:rPr>
                        <a:t>دایەنگەی کراوە</a:t>
                      </a:r>
                      <a:endParaRPr lang="en-US" dirty="0">
                        <a:cs typeface="Noto Naskh Arabic"/>
                      </a:endParaRPr>
                    </a:p>
                  </a:txBody>
                  <a:tcPr/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ar-KW" sz="1600" b="0" dirty="0" smtClean="0">
                          <a:cs typeface="Noto Naskh Arabic"/>
                        </a:rPr>
                        <a:t>14</a:t>
                      </a:r>
                      <a:endParaRPr lang="en-US" sz="1600" b="0" dirty="0">
                        <a:cs typeface="Noto Naskh Arab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>
                          <a:cs typeface="Noto Naskh Arabic"/>
                        </a:rPr>
                        <a:t>دایەنگەی سوپاسکراو</a:t>
                      </a:r>
                      <a:endParaRPr lang="en-US" dirty="0">
                        <a:cs typeface="Noto Naskh Arabic"/>
                      </a:endParaRPr>
                    </a:p>
                  </a:txBody>
                  <a:tcPr/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ar-KW" sz="1600" b="0" dirty="0" smtClean="0">
                          <a:cs typeface="Noto Naskh Arabic"/>
                        </a:rPr>
                        <a:t>17</a:t>
                      </a:r>
                      <a:endParaRPr lang="en-US" sz="1600" b="0" dirty="0">
                        <a:cs typeface="Noto Naskh Arab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dirty="0" smtClean="0">
                          <a:cs typeface="Noto Naskh Arabic"/>
                        </a:rPr>
                        <a:t> </a:t>
                      </a:r>
                      <a:r>
                        <a:rPr lang="ar-KW" dirty="0" smtClean="0">
                          <a:cs typeface="Noto Naskh Arabic"/>
                        </a:rPr>
                        <a:t>دایەنگەی </a:t>
                      </a:r>
                      <a:r>
                        <a:rPr lang="ar-KW" dirty="0" smtClean="0">
                          <a:cs typeface="Noto Naskh Arabic"/>
                        </a:rPr>
                        <a:t>داخراو بە </a:t>
                      </a:r>
                      <a:r>
                        <a:rPr lang="ar-KW" dirty="0" smtClean="0">
                          <a:cs typeface="Noto Naskh Arabic"/>
                        </a:rPr>
                        <a:t>ویست</a:t>
                      </a:r>
                      <a:r>
                        <a:rPr lang="ar-YE" dirty="0" smtClean="0">
                          <a:cs typeface="Noto Naskh Arabic"/>
                        </a:rPr>
                        <a:t>ی خاوەنەكەی</a:t>
                      </a:r>
                      <a:endParaRPr lang="en-US" dirty="0">
                        <a:cs typeface="Noto Naskh Arabic"/>
                      </a:endParaRPr>
                    </a:p>
                  </a:txBody>
                  <a:tcPr/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ar-KW" sz="1600" b="0" dirty="0" smtClean="0">
                          <a:cs typeface="Noto Naskh Arabic"/>
                        </a:rPr>
                        <a:t>1</a:t>
                      </a:r>
                      <a:endParaRPr lang="en-US" sz="1600" b="0" dirty="0">
                        <a:cs typeface="Noto Naskh Arab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dirty="0" smtClean="0">
                          <a:cs typeface="Noto Naskh Arabic"/>
                        </a:rPr>
                        <a:t>دایەنگەی داخراو بە سزا</a:t>
                      </a:r>
                      <a:endParaRPr lang="en-US" dirty="0">
                        <a:cs typeface="Noto Naskh Arabic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394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86400"/>
            <a:ext cx="6781800" cy="685800"/>
          </a:xfrm>
        </p:spPr>
        <p:txBody>
          <a:bodyPr>
            <a:noAutofit/>
          </a:bodyPr>
          <a:lstStyle/>
          <a:p>
            <a:r>
              <a:rPr lang="ar-KW" sz="4400" dirty="0" smtClean="0">
                <a:cs typeface="Noto Naskh Arabic"/>
              </a:rPr>
              <a:t>هێڵی 116</a:t>
            </a:r>
            <a:endParaRPr lang="en-US" sz="4400" dirty="0">
              <a:cs typeface="Noto Naskh Arabic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301610"/>
              </p:ext>
            </p:extLst>
          </p:nvPr>
        </p:nvGraphicFramePr>
        <p:xfrm>
          <a:off x="762000" y="533402"/>
          <a:ext cx="7543800" cy="4779920"/>
        </p:xfrm>
        <a:graphic>
          <a:graphicData uri="http://schemas.openxmlformats.org/drawingml/2006/table">
            <a:tbl>
              <a:tblPr rtl="1"/>
              <a:tblGrid>
                <a:gridCol w="685800"/>
                <a:gridCol w="685800"/>
                <a:gridCol w="1371600"/>
                <a:gridCol w="1371600"/>
                <a:gridCol w="685800"/>
                <a:gridCol w="685800"/>
                <a:gridCol w="685800"/>
                <a:gridCol w="685800"/>
                <a:gridCol w="685800"/>
              </a:tblGrid>
              <a:tr h="321266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مانگەکان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سەرجەمی پەیوەندییەكان لە 24كاتژمێردا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سەرجەمی پەیوەندییەكان لە كاتی كاركردنی هێڵەكەدا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343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سەرجەمی كێشەكان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كێشە</a:t>
                      </a:r>
                      <a:r>
                        <a:rPr lang="ar-YE" sz="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 خانەخوێ</a:t>
                      </a:r>
                      <a:endParaRPr lang="ar-IQ" sz="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Noto Naskh Arabic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كيشه ى ئاواره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ar-IQ" sz="105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سەرجەم كێشەكان بەپێی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ئاراستەكردن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545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نێر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Noto Naskh Arabic"/>
                        </a:rPr>
                        <a:t>مێ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23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3,464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433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397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25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28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113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28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3,226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442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399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9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32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106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109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4,497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467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360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37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5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104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86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4,048</a:t>
                      </a:r>
                      <a:endParaRPr lang="en-US" sz="1100" b="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1503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1226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48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87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394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271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3,479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481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477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56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19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152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99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65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3,082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111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37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12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3,540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347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264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8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5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85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53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728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3,523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399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337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8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5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18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79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446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2,745</a:t>
                      </a: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138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101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37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99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2,796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160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100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8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73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3,176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129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111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2,200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56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42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YE" sz="12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كۆی گشتی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233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186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100" b="0" kern="1200" dirty="0" smtClean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110</a:t>
                      </a:r>
                      <a:endParaRPr lang="en-US" sz="1100" b="0" kern="1200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0574" marR="20574" marT="13716" marB="1371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927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YE" dirty="0" smtClean="0">
                <a:latin typeface="Noto Naskh Arabic" pitchFamily="34" charset="-78"/>
                <a:cs typeface="Noto Naskh Arabic" pitchFamily="34" charset="-78"/>
              </a:rPr>
              <a:t>خۆتەرخانكار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308194"/>
              </p:ext>
            </p:extLst>
          </p:nvPr>
        </p:nvGraphicFramePr>
        <p:xfrm>
          <a:off x="838200" y="838200"/>
          <a:ext cx="7543800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مۆڵەتی بەخێوكار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شوێن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120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سلێمانی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شارەزوور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بتوێن لە رانیە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چەمچەماڵ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دەربەندیخان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solidFill>
                            <a:srgbClr val="FF0000"/>
                          </a:solidFill>
                          <a:latin typeface="Noto Naskh Arabic" pitchFamily="34" charset="-78"/>
                          <a:cs typeface="Noto Naskh Arabic" pitchFamily="34" charset="-78"/>
                        </a:rPr>
                        <a:t>١٤٤</a:t>
                      </a:r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</a:t>
                      </a:r>
                    </a:p>
                    <a:p>
                      <a:pPr algn="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تێبینی / ئەو هاوڵاتیانەی بەر بڕیاری وەزارەت كەوتن كە ڕاستەوخۆ (٦) مانگ نوێكردنەوەیان بۆكرا بە هۆی بارودۆخی تەندروستی لێرە تۆمار نەكراوەن 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كۆی گشتی </a:t>
                      </a:r>
                      <a:endParaRPr lang="en-US" sz="16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20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10200"/>
            <a:ext cx="7315200" cy="609600"/>
          </a:xfrm>
        </p:spPr>
        <p:txBody>
          <a:bodyPr>
            <a:noAutofit/>
          </a:bodyPr>
          <a:lstStyle/>
          <a:p>
            <a:pPr rtl="1"/>
            <a:r>
              <a:rPr lang="ar-YE" sz="2800" dirty="0" smtClean="0">
                <a:latin typeface="Noto Naskh Arabic" pitchFamily="34" charset="-78"/>
                <a:cs typeface="Noto Naskh Arabic" pitchFamily="34" charset="-78"/>
              </a:rPr>
              <a:t>ئاماری كەمئەندام و خاوەن پێداویستی تایبەت</a:t>
            </a:r>
            <a:endParaRPr lang="en-US" sz="28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461525"/>
              </p:ext>
            </p:extLst>
          </p:nvPr>
        </p:nvGraphicFramePr>
        <p:xfrm>
          <a:off x="685800" y="457200"/>
          <a:ext cx="7467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952500"/>
                <a:gridCol w="990600"/>
                <a:gridCol w="3657600"/>
              </a:tblGrid>
              <a:tr h="309419">
                <a:tc>
                  <a:txBody>
                    <a:bodyPr/>
                    <a:lstStyle/>
                    <a:p>
                      <a:pPr algn="ctr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كۆی گشتی</a:t>
                      </a:r>
                      <a:endParaRPr lang="en-US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  <a:endParaRPr lang="en-US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  <a:endParaRPr lang="en-US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</a:t>
                      </a:r>
                      <a:endParaRPr lang="en-US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257849"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15055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6835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8220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تۆری پاراستنی </a:t>
                      </a:r>
                      <a:r>
                        <a:rPr lang="ar-YE" sz="14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سلێمانی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438344"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926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382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544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 گەشەێدانی كۆمەڵایەتی دەربەندیخان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438344"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4520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2307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2213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 گەشەێدانی كۆمەڵایەتی بتوێن</a:t>
                      </a:r>
                      <a:r>
                        <a:rPr lang="ar-YE" sz="14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رانیە</a:t>
                      </a:r>
                      <a:endParaRPr lang="en-US" sz="14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438344"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3709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1742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1967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 گەشەێدانی كۆمەڵایەتی دەربەندیخان چەمچەماڵ</a:t>
                      </a:r>
                      <a:endParaRPr lang="en-US" sz="14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9419">
                <a:tc>
                  <a:txBody>
                    <a:bodyPr/>
                    <a:lstStyle/>
                    <a:p>
                      <a:pPr algn="ctr"/>
                      <a:r>
                        <a:rPr lang="ar-YE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24210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كۆی گشتی</a:t>
                      </a:r>
                      <a:endParaRPr lang="en-US" sz="18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30874"/>
              </p:ext>
            </p:extLst>
          </p:nvPr>
        </p:nvGraphicFramePr>
        <p:xfrm>
          <a:off x="762000" y="3428999"/>
          <a:ext cx="7391400" cy="1788941"/>
        </p:xfrm>
        <a:graphic>
          <a:graphicData uri="http://schemas.openxmlformats.org/drawingml/2006/table">
            <a:tbl>
              <a:tblPr rtl="1"/>
              <a:tblGrid>
                <a:gridCol w="4669076"/>
                <a:gridCol w="2722324"/>
              </a:tblGrid>
              <a:tr h="35109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r-YE" sz="1800" b="1" kern="1200" dirty="0" smtClean="0">
                          <a:solidFill>
                            <a:schemeClr val="lt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بەرێوەبەرایەتی</a:t>
                      </a:r>
                      <a:endParaRPr lang="ar-IQ" sz="1800" b="1" kern="1200" dirty="0">
                        <a:solidFill>
                          <a:schemeClr val="lt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ar-IQ" sz="1800" b="1" kern="1200" dirty="0">
                          <a:solidFill>
                            <a:schemeClr val="lt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ژمارەی </a:t>
                      </a:r>
                      <a:r>
                        <a:rPr lang="ar-IQ" sz="1800" b="1" kern="1200" dirty="0" smtClean="0">
                          <a:solidFill>
                            <a:schemeClr val="lt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فەرمانبەری كەمئەندام </a:t>
                      </a:r>
                      <a:endParaRPr lang="ar-IQ" sz="1800" b="1" kern="1200" dirty="0">
                        <a:solidFill>
                          <a:schemeClr val="lt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75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بەڕێوەبەرایەتی تۆڕی پاراستنی كۆمەڵایەتی سلێمانی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٢٣٢٦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وگەشەپێدانی كۆمەڵایەتی بتوێن - رانیە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٩١٣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وگەشەپێدانی كۆمەڵایەتی دەربەندیخان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٢٢٦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وگەشەپێدانی كۆمەڵایەتی چەمچەماڵ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٤٣٠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570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كۆی گشتی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٣٨٩٥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69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642103"/>
              </p:ext>
            </p:extLst>
          </p:nvPr>
        </p:nvGraphicFramePr>
        <p:xfrm>
          <a:off x="304799" y="838199"/>
          <a:ext cx="8610601" cy="4800601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2210829"/>
                <a:gridCol w="384881"/>
                <a:gridCol w="358028"/>
                <a:gridCol w="298358"/>
                <a:gridCol w="241669"/>
                <a:gridCol w="334160"/>
                <a:gridCol w="262555"/>
                <a:gridCol w="334160"/>
                <a:gridCol w="310293"/>
                <a:gridCol w="322227"/>
                <a:gridCol w="277474"/>
                <a:gridCol w="358028"/>
                <a:gridCol w="313276"/>
                <a:gridCol w="259569"/>
                <a:gridCol w="268523"/>
                <a:gridCol w="331177"/>
                <a:gridCol w="277474"/>
                <a:gridCol w="331177"/>
                <a:gridCol w="232719"/>
                <a:gridCol w="205866"/>
                <a:gridCol w="223770"/>
                <a:gridCol w="232719"/>
                <a:gridCol w="241669"/>
              </a:tblGrid>
              <a:tr h="714514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IQ" sz="12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شوێن</a:t>
                      </a:r>
                      <a:endParaRPr lang="ar-IQ" sz="12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نابینا 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كورتە باڵا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نابیست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شیزوفرینیا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شلل دماغ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كەمئەندامی جەستەیی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تالاسیما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بیركۆڵ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داون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ئۆتیزم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ar-IQ" sz="1100" u="none" strike="noStrike" dirty="0">
                          <a:solidFill>
                            <a:schemeClr val="bg1"/>
                          </a:solidFill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هیمۆ فیلیا</a:t>
                      </a:r>
                      <a:endParaRPr lang="ar-IQ" sz="1100" b="0" i="0" u="none" strike="noStrike" dirty="0">
                        <a:solidFill>
                          <a:schemeClr val="bg1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5885">
                <a:tc vMerge="1">
                  <a:txBody>
                    <a:bodyPr/>
                    <a:lstStyle/>
                    <a:p>
                      <a:pPr algn="ctr" rtl="1" fontAlgn="ctr"/>
                      <a:endParaRPr lang="ar-IQ" sz="7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 dirty="0">
                          <a:effectLst/>
                        </a:rPr>
                        <a:t>مێ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>
                          <a:effectLst/>
                        </a:rPr>
                        <a:t>نێر</a:t>
                      </a:r>
                      <a:endParaRPr lang="ar-IQ" sz="900" b="0" i="0" u="none" strike="noStrike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 dirty="0">
                          <a:effectLst/>
                        </a:rPr>
                        <a:t>مێ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>
                          <a:effectLst/>
                        </a:rPr>
                        <a:t>مێ</a:t>
                      </a:r>
                      <a:endParaRPr lang="ar-IQ" sz="900" b="0" i="0" u="none" strike="noStrike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>
                          <a:effectLst/>
                        </a:rPr>
                        <a:t>نێر</a:t>
                      </a:r>
                      <a:endParaRPr lang="ar-IQ" sz="900" b="0" i="0" u="none" strike="noStrike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IQ" sz="900" u="none" strike="noStrike">
                          <a:effectLst/>
                        </a:rPr>
                        <a:t>مێ</a:t>
                      </a:r>
                      <a:endParaRPr lang="ar-IQ" sz="900" b="0" i="0" u="none" strike="noStrike">
                        <a:solidFill>
                          <a:srgbClr val="000000"/>
                        </a:solidFill>
                        <a:effectLst/>
                        <a:latin typeface="Noto Naskh Arabic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>
                          <a:effectLst/>
                        </a:rPr>
                        <a:t>مێ</a:t>
                      </a:r>
                      <a:endParaRPr lang="ar-IQ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مێ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مێ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مێ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>
                          <a:effectLst/>
                        </a:rPr>
                        <a:t>مێ</a:t>
                      </a:r>
                      <a:endParaRPr lang="ar-IQ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مێ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نێر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900" u="none" strike="noStrike" dirty="0">
                          <a:effectLst/>
                        </a:rPr>
                        <a:t>مێ</a:t>
                      </a:r>
                      <a:endParaRPr lang="ar-IQ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36" marR="7836" marT="7836" marB="0" anchor="ctr"/>
                </a:tc>
              </a:tr>
              <a:tr h="804988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2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وگەشەپێدانی كۆمەڵایەتی چەمچەماڵ</a:t>
                      </a:r>
                      <a:endParaRPr lang="ar-IQ" sz="12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241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285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340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372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446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89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94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258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252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</a:tr>
              <a:tr h="804988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2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وگەشەپێدانی كۆمەڵایەتی دەربەندیخان</a:t>
                      </a:r>
                      <a:endParaRPr lang="ar-IQ" sz="12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104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256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</a:tr>
              <a:tr h="652246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2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بەرێوەبەرایەتی چاودێری وگەشەپێدانی كۆمەڵایەتی بتوێن - رانیە</a:t>
                      </a:r>
                      <a:endParaRPr lang="ar-IQ" sz="12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290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160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196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84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623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635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595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775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336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276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</a:tr>
              <a:tr h="643990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2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بەڕێوەبەرایەتی تۆڕی پاراستنی كۆمەڵایەتی سلێمانی </a:t>
                      </a:r>
                      <a:endParaRPr lang="ar-IQ" sz="12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905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776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89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638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705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442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1977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1353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2522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2385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151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129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1009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721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282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</a:tr>
              <a:tr h="643990">
                <a:tc>
                  <a:txBody>
                    <a:bodyPr/>
                    <a:lstStyle/>
                    <a:p>
                      <a:pPr algn="ctr" rtl="1" fontAlgn="b"/>
                      <a:r>
                        <a:rPr lang="ar-IQ" sz="12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كۆی گشتی </a:t>
                      </a:r>
                      <a:endParaRPr lang="ar-IQ" sz="12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1486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1441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98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141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869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1020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691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533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2979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2399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3942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3754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292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267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1730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1291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620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540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43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  <a:latin typeface="Noto Naskh Arabic" pitchFamily="34" charset="-78"/>
                          <a:cs typeface="Noto Naskh Arabic" pitchFamily="34" charset="-78"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marL="7836" marR="7836" marT="7836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7912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YE" sz="2400" dirty="0" smtClean="0">
                <a:latin typeface="Noto Naskh Arabic" pitchFamily="34" charset="-78"/>
                <a:cs typeface="Noto Naskh Arabic" pitchFamily="34" charset="-78"/>
              </a:rPr>
              <a:t>كەم ئەندام بەپێی جۆر</a:t>
            </a:r>
            <a:endParaRPr lang="en-US" sz="2400" dirty="0">
              <a:latin typeface="Noto Naskh Arabic" pitchFamily="34" charset="-78"/>
              <a:cs typeface="Noto Naskh Arabic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651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1524000"/>
            <a:ext cx="6781800" cy="1066800"/>
          </a:xfrm>
        </p:spPr>
        <p:txBody>
          <a:bodyPr>
            <a:normAutofit/>
          </a:bodyPr>
          <a:lstStyle/>
          <a:p>
            <a:pPr algn="ctr"/>
            <a:r>
              <a:rPr lang="ar-YE" sz="4800" dirty="0" smtClean="0">
                <a:latin typeface="Noto Naskh Arabic" pitchFamily="34" charset="-78"/>
                <a:cs typeface="Noto Naskh Arabic" pitchFamily="34" charset="-78"/>
              </a:rPr>
              <a:t>خانەكان</a:t>
            </a:r>
            <a:endParaRPr lang="en-US" sz="48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72680485"/>
              </p:ext>
            </p:extLst>
          </p:nvPr>
        </p:nvGraphicFramePr>
        <p:xfrm>
          <a:off x="457200" y="762000"/>
          <a:ext cx="8077200" cy="42460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49682"/>
                <a:gridCol w="974922"/>
                <a:gridCol w="629834"/>
                <a:gridCol w="654305"/>
                <a:gridCol w="1276411"/>
                <a:gridCol w="1086632"/>
                <a:gridCol w="914400"/>
                <a:gridCol w="1691014"/>
              </a:tblGrid>
              <a:tr h="399143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مانگەكان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حاڵەت</a:t>
                      </a:r>
                      <a:endParaRPr lang="ar-IQ" sz="1200" dirty="0">
                        <a:solidFill>
                          <a:schemeClr val="tx1"/>
                        </a:solidFill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ژمارەی ئەو حالەتانەی كە گەراونەتەوە و چارەسەركراون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Noto Naskh Arabic" pitchFamily="34" charset="-78"/>
                          <a:cs typeface="Noto Naskh Arabic" pitchFamily="34" charset="-78"/>
                        </a:rPr>
                        <a:t>ژمارەی حاڵەت لە ئێستادا كە لە ناو ماڵەكە ماونەتەوە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مردوو و دابراو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239486">
                <a:tc vMerge="1"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مانگی١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43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٣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40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2 نێر</a:t>
                      </a:r>
                      <a:endParaRPr lang="ar-IQ" sz="120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مانگی٢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41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٣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40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1مێ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مانگی٣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41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٣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40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مانگی٤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40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39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٥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44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٥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٦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39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٦ 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38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38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05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ar-IQ" sz="105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4نێر-3مێ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مانگی٧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38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7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38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7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76013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مانگی٨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41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13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٣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٢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38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11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مانگی٩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42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15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41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14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20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1نێر</a:t>
                      </a:r>
                    </a:p>
                    <a:p>
                      <a:pPr marL="0" algn="ctr" rtl="1" eaLnBrk="1" fontAlgn="ctr" latinLnBrk="0" hangingPunct="1"/>
                      <a:r>
                        <a:rPr kumimoji="0" lang="ar-YE" sz="120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(1نێر-1مێ)دابراو</a:t>
                      </a:r>
                    </a:p>
                    <a:p>
                      <a:pPr marL="0" algn="ctr" rtl="1" eaLnBrk="1" fontAlgn="ctr" latinLnBrk="0" hangingPunct="1"/>
                      <a:r>
                        <a:rPr kumimoji="0" lang="ar-YE" sz="120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1نێر</a:t>
                      </a:r>
                      <a:r>
                        <a:rPr kumimoji="0" lang="ar-YE" sz="1200" kern="1200" baseline="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 ماڵی جێهێشتوە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مانگی١٠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37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14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37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14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endParaRPr kumimoji="0" lang="en-US" sz="110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١١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38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15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38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15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endParaRPr kumimoji="0" lang="en-US" sz="110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</a:tr>
              <a:tr h="226181">
                <a:tc>
                  <a:txBody>
                    <a:bodyPr/>
                    <a:lstStyle/>
                    <a:p>
                      <a:pPr algn="ctr" rtl="1"/>
                      <a:r>
                        <a:rPr lang="ar-YE" sz="10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١٢</a:t>
                      </a:r>
                      <a:endParaRPr lang="ar-IQ" sz="10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38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14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0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38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r>
                        <a:rPr kumimoji="0" lang="ar-YE" sz="1050" kern="1200" dirty="0" smtClean="0">
                          <a:solidFill>
                            <a:schemeClr val="dk1"/>
                          </a:solidFill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14</a:t>
                      </a:r>
                      <a:endParaRPr kumimoji="0" lang="en-US" sz="105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algn="ctr" rtl="1" eaLnBrk="1" fontAlgn="ctr" latinLnBrk="0" hangingPunct="1"/>
                      <a:endParaRPr kumimoji="0" lang="en-US" sz="1000" kern="1200" dirty="0">
                        <a:solidFill>
                          <a:schemeClr val="dk1"/>
                        </a:solidFill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marL="28575" marR="28575" marT="19050" marB="1905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189539"/>
            <a:ext cx="57912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ar-YE" sz="3200" dirty="0" smtClean="0">
                <a:latin typeface="Noto Naskh Arabic" pitchFamily="34" charset="-78"/>
                <a:cs typeface="Noto Naskh Arabic" pitchFamily="34" charset="-78"/>
              </a:rPr>
              <a:t>ئاماری ماڵی بەساڵاچوان</a:t>
            </a:r>
            <a:endParaRPr lang="en-US" sz="3200" dirty="0">
              <a:latin typeface="Noto Naskh Arabic" pitchFamily="34" charset="-78"/>
              <a:cs typeface="Noto Naskh Arabic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186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648200"/>
            <a:ext cx="6781800" cy="1066800"/>
          </a:xfrm>
        </p:spPr>
        <p:txBody>
          <a:bodyPr>
            <a:normAutofit/>
          </a:bodyPr>
          <a:lstStyle/>
          <a:p>
            <a:pPr rtl="1"/>
            <a:r>
              <a:rPr lang="ar-YE" sz="3600" dirty="0">
                <a:latin typeface="Noto Naskh Arabic" pitchFamily="34" charset="-78"/>
                <a:cs typeface="Noto Naskh Arabic" pitchFamily="34" charset="-78"/>
              </a:rPr>
              <a:t>ئاماری ماڵی </a:t>
            </a:r>
            <a:r>
              <a:rPr lang="ar-YE" sz="3600" dirty="0" smtClean="0">
                <a:latin typeface="Noto Naskh Arabic" pitchFamily="34" charset="-78"/>
                <a:cs typeface="Noto Naskh Arabic" pitchFamily="34" charset="-78"/>
              </a:rPr>
              <a:t>پەككەوتە</a:t>
            </a:r>
            <a:endParaRPr lang="en-US" sz="36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302258"/>
              </p:ext>
            </p:extLst>
          </p:nvPr>
        </p:nvGraphicFramePr>
        <p:xfrm>
          <a:off x="533400" y="914400"/>
          <a:ext cx="7924800" cy="255833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33650"/>
                <a:gridCol w="956527"/>
                <a:gridCol w="617950"/>
                <a:gridCol w="935280"/>
                <a:gridCol w="959007"/>
                <a:gridCol w="1066130"/>
                <a:gridCol w="897148"/>
                <a:gridCol w="1659108"/>
              </a:tblGrid>
              <a:tr h="546652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مانگەكان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حاڵەت</a:t>
                      </a:r>
                      <a:endParaRPr lang="ar-IQ" sz="1200" dirty="0">
                        <a:solidFill>
                          <a:schemeClr val="tx1"/>
                        </a:solidFill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ژمارەی ئەو حالەتانەی كە گەراونەتەوە و چارەسەركراون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Noto Naskh Arabic" pitchFamily="34" charset="-78"/>
                          <a:cs typeface="Noto Naskh Arabic" pitchFamily="34" charset="-78"/>
                        </a:rPr>
                        <a:t>ژمارەی حاڵەت لە ئێستادا كە لە ناو ماڵەكە ماونەتەوە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Y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oto Naskh Arabic" pitchFamily="34" charset="-78"/>
                          <a:ea typeface="+mn-ea"/>
                          <a:cs typeface="Noto Naskh Arabic" pitchFamily="34" charset="-78"/>
                        </a:rPr>
                        <a:t>مردوو و دابراو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Noto Naskh Arabic" pitchFamily="34" charset="-78"/>
                        <a:ea typeface="+mn-ea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27991">
                <a:tc vMerge="1"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  <a:endParaRPr lang="ar-IQ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  <a:endParaRPr lang="ar-IQ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  <a:endParaRPr lang="ar-IQ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  <a:endParaRPr lang="ar-IQ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نێر</a:t>
                      </a:r>
                      <a:endParaRPr lang="ar-IQ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8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مێ</a:t>
                      </a:r>
                      <a:endParaRPr lang="ar-IQ" sz="18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73326">
                <a:tc>
                  <a:txBody>
                    <a:bodyPr/>
                    <a:lstStyle/>
                    <a:p>
                      <a:pPr algn="ctr" rtl="1"/>
                      <a:r>
                        <a:rPr lang="ar-YE" sz="9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مانگی٧</a:t>
                      </a:r>
                      <a:endParaRPr lang="ar-IQ" sz="9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 نێر</a:t>
                      </a:r>
                      <a:endParaRPr lang="ar-IQ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73326">
                <a:tc>
                  <a:txBody>
                    <a:bodyPr/>
                    <a:lstStyle/>
                    <a:p>
                      <a:pPr algn="ctr" rtl="1"/>
                      <a:r>
                        <a:rPr lang="ar-YE" sz="9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مانگی٨</a:t>
                      </a:r>
                      <a:endParaRPr lang="ar-IQ" sz="9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١٤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٥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73326">
                <a:tc>
                  <a:txBody>
                    <a:bodyPr/>
                    <a:lstStyle/>
                    <a:p>
                      <a:pPr algn="ctr" rtl="1"/>
                      <a:r>
                        <a:rPr lang="ar-YE" sz="9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مانگی٩</a:t>
                      </a:r>
                      <a:endParaRPr lang="ar-IQ" sz="9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١٢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٥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73326">
                <a:tc>
                  <a:txBody>
                    <a:bodyPr/>
                    <a:lstStyle/>
                    <a:p>
                      <a:pPr algn="ctr" rtl="1"/>
                      <a:r>
                        <a:rPr lang="ar-YE" sz="9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مانگی١٠</a:t>
                      </a:r>
                      <a:endParaRPr lang="ar-IQ" sz="9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73326">
                <a:tc>
                  <a:txBody>
                    <a:bodyPr/>
                    <a:lstStyle/>
                    <a:p>
                      <a:pPr algn="ctr" rtl="1"/>
                      <a:r>
                        <a:rPr lang="ar-YE" sz="9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١١</a:t>
                      </a:r>
                      <a:endParaRPr lang="ar-IQ" sz="9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273326">
                <a:tc>
                  <a:txBody>
                    <a:bodyPr/>
                    <a:lstStyle/>
                    <a:p>
                      <a:pPr algn="ctr" rtl="1"/>
                      <a:r>
                        <a:rPr lang="ar-YE" sz="9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١٢</a:t>
                      </a:r>
                      <a:endParaRPr lang="ar-IQ" sz="9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-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١٢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١١</a:t>
                      </a:r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4038600"/>
            <a:ext cx="6324600" cy="67710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YE" dirty="0" smtClean="0">
                <a:solidFill>
                  <a:srgbClr val="C00000"/>
                </a:solidFill>
              </a:rPr>
              <a:t>تێبینی:</a:t>
            </a:r>
            <a:r>
              <a:rPr lang="ar-YE" dirty="0" smtClean="0"/>
              <a:t> </a:t>
            </a:r>
            <a:r>
              <a:rPr lang="ar-YE" sz="2000" dirty="0" smtClean="0">
                <a:latin typeface="Noto Naskh Arabic" pitchFamily="34" charset="-78"/>
                <a:cs typeface="Noto Naskh Arabic" pitchFamily="34" charset="-78"/>
              </a:rPr>
              <a:t>ماڵی پەككەوتە لە مانگی </a:t>
            </a:r>
            <a:r>
              <a:rPr lang="ar-YE" dirty="0" smtClean="0">
                <a:latin typeface="Noto Naskh Arabic" pitchFamily="34" charset="-78"/>
                <a:cs typeface="Noto Naskh Arabic" pitchFamily="34" charset="-78"/>
              </a:rPr>
              <a:t>7- 2020 </a:t>
            </a:r>
            <a:r>
              <a:rPr lang="ar-YE" dirty="0" smtClean="0">
                <a:latin typeface="Noto Naskh Arabic" pitchFamily="34" charset="-78"/>
                <a:cs typeface="Noto Naskh Arabic" pitchFamily="34" charset="-78"/>
              </a:rPr>
              <a:t>وەك ماڵ ناسێنراوە و پێشتر یەكەیەك بووە لە ماڵی بەساڵاچواندا .</a:t>
            </a:r>
            <a:endParaRPr lang="en-US" sz="2000" dirty="0">
              <a:latin typeface="Noto Naskh Arabic" pitchFamily="34" charset="-78"/>
              <a:cs typeface="Noto Naskh Arabic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14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81600"/>
            <a:ext cx="6781800" cy="838200"/>
          </a:xfrm>
        </p:spPr>
        <p:txBody>
          <a:bodyPr>
            <a:normAutofit/>
          </a:bodyPr>
          <a:lstStyle/>
          <a:p>
            <a:r>
              <a:rPr lang="ar-YE" sz="4000" dirty="0" smtClean="0">
                <a:latin typeface="Noto Naskh Arabic" pitchFamily="34" charset="-78"/>
                <a:cs typeface="Noto Naskh Arabic" pitchFamily="34" charset="-78"/>
              </a:rPr>
              <a:t>ئاماری ماڵی كوران</a:t>
            </a:r>
            <a:endParaRPr lang="en-US" sz="40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390786"/>
              </p:ext>
            </p:extLst>
          </p:nvPr>
        </p:nvGraphicFramePr>
        <p:xfrm>
          <a:off x="762000" y="533394"/>
          <a:ext cx="7543800" cy="4572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219200"/>
                <a:gridCol w="838200"/>
                <a:gridCol w="1524000"/>
                <a:gridCol w="1257300"/>
                <a:gridCol w="1257300"/>
              </a:tblGrid>
              <a:tr h="312142">
                <a:tc>
                  <a:txBody>
                    <a:bodyPr/>
                    <a:lstStyle/>
                    <a:p>
                      <a:pPr algn="ctr"/>
                      <a:r>
                        <a:rPr lang="ar-YE" sz="1100" dirty="0" smtClean="0"/>
                        <a:t>دەرەوەی</a:t>
                      </a:r>
                      <a:r>
                        <a:rPr lang="ar-YE" sz="1100" baseline="0" dirty="0" smtClean="0"/>
                        <a:t> </a:t>
                      </a:r>
                      <a:r>
                        <a:rPr lang="ar-YE" sz="1100" dirty="0" smtClean="0"/>
                        <a:t>خانە 13-18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dirty="0" smtClean="0"/>
                        <a:t>دەرەوەی خانە 5-12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dirty="0" smtClean="0"/>
                        <a:t>ماڵی بابان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dirty="0" smtClean="0"/>
                        <a:t>ماڵی نەوجەوان 13-18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dirty="0" smtClean="0"/>
                        <a:t>ماڵی مناڵان 5-12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100" dirty="0" smtClean="0"/>
                        <a:t>مانگەكان</a:t>
                      </a:r>
                      <a:endParaRPr lang="en-US" sz="1100" dirty="0"/>
                    </a:p>
                  </a:txBody>
                  <a:tcPr anchor="ctr"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</a:t>
                      </a:r>
                      <a:r>
                        <a:rPr lang="ar-YE" sz="12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3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4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5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6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7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8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9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10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54989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12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51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29200"/>
            <a:ext cx="6781800" cy="990600"/>
          </a:xfrm>
        </p:spPr>
        <p:txBody>
          <a:bodyPr>
            <a:normAutofit/>
          </a:bodyPr>
          <a:lstStyle/>
          <a:p>
            <a:r>
              <a:rPr lang="ar-YE" sz="4400" dirty="0">
                <a:latin typeface="Noto Naskh Arabic" pitchFamily="34" charset="-78"/>
                <a:cs typeface="Noto Naskh Arabic" pitchFamily="34" charset="-78"/>
              </a:rPr>
              <a:t>ئاماری ماڵی كچان</a:t>
            </a:r>
            <a:endParaRPr lang="en-US" sz="44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610734"/>
              </p:ext>
            </p:extLst>
          </p:nvPr>
        </p:nvGraphicFramePr>
        <p:xfrm>
          <a:off x="609600" y="685800"/>
          <a:ext cx="7696200" cy="457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800"/>
                <a:gridCol w="1696800"/>
                <a:gridCol w="1302900"/>
                <a:gridCol w="1499850"/>
                <a:gridCol w="1499850"/>
              </a:tblGrid>
              <a:tr h="3518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600" dirty="0" smtClean="0"/>
                        <a:t>ماوە لە ناو خانە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600" dirty="0" smtClean="0"/>
                        <a:t>ژمارەی حاڵەتی</a:t>
                      </a:r>
                      <a:r>
                        <a:rPr lang="ar-YE" sz="1600" baseline="0" dirty="0" smtClean="0"/>
                        <a:t> چارەسەركراو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600" dirty="0" smtClean="0"/>
                        <a:t>كچان </a:t>
                      </a:r>
                      <a:r>
                        <a:rPr lang="ar-YE" sz="1600" baseline="0" dirty="0" smtClean="0"/>
                        <a:t>دەرەوەی خانە</a:t>
                      </a:r>
                      <a:r>
                        <a:rPr lang="ar-YE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/>
                        <a:t>كچان</a:t>
                      </a:r>
                      <a:r>
                        <a:rPr lang="ar-YE" sz="1600" baseline="0" dirty="0" smtClean="0"/>
                        <a:t> ناو خانە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600" dirty="0" smtClean="0"/>
                        <a:t>مانگەكان</a:t>
                      </a:r>
                      <a:endParaRPr lang="en-US" sz="1600" dirty="0"/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</a:t>
                      </a:r>
                      <a:r>
                        <a:rPr lang="ar-YE" sz="12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3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4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5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6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7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8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9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10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32633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12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988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05400"/>
            <a:ext cx="6781800" cy="914400"/>
          </a:xfrm>
        </p:spPr>
        <p:txBody>
          <a:bodyPr>
            <a:normAutofit/>
          </a:bodyPr>
          <a:lstStyle/>
          <a:p>
            <a:r>
              <a:rPr lang="ar-YE" sz="4000" dirty="0">
                <a:latin typeface="Noto Naskh Arabic" pitchFamily="34" charset="-78"/>
                <a:cs typeface="Noto Naskh Arabic" pitchFamily="34" charset="-78"/>
              </a:rPr>
              <a:t>ئاماری ماڵی (0-4)</a:t>
            </a:r>
            <a:endParaRPr lang="en-US" sz="40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638543"/>
              </p:ext>
            </p:extLst>
          </p:nvPr>
        </p:nvGraphicFramePr>
        <p:xfrm>
          <a:off x="762000" y="685800"/>
          <a:ext cx="7543800" cy="4447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75"/>
                <a:gridCol w="942975"/>
                <a:gridCol w="1885950"/>
                <a:gridCol w="1885950"/>
                <a:gridCol w="1885950"/>
              </a:tblGrid>
              <a:tr h="35176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dirty="0" smtClean="0"/>
                        <a:t>حاڵەتی چارەسەركراو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dirty="0" smtClean="0"/>
                        <a:t>مێ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YE" dirty="0" smtClean="0"/>
                        <a:t>نێر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YE" dirty="0" smtClean="0"/>
                        <a:t>مانگەكان</a:t>
                      </a:r>
                      <a:endParaRPr lang="en-US" dirty="0"/>
                    </a:p>
                  </a:txBody>
                  <a:tcPr/>
                </a:tc>
              </a:tr>
              <a:tr h="3517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dirty="0" smtClean="0"/>
                        <a:t>مێ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dirty="0" smtClean="0"/>
                        <a:t>نێر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</a:t>
                      </a:r>
                      <a:r>
                        <a:rPr lang="ar-YE" sz="1200" baseline="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 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3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4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5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6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7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8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9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10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  <a:tr h="309672"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مانگی 12</a:t>
                      </a:r>
                      <a:endParaRPr lang="en-US" sz="1200" dirty="0" smtClean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33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62600"/>
            <a:ext cx="6781800" cy="609600"/>
          </a:xfrm>
        </p:spPr>
        <p:txBody>
          <a:bodyPr>
            <a:noAutofit/>
          </a:bodyPr>
          <a:lstStyle/>
          <a:p>
            <a:r>
              <a:rPr lang="ar-YE" sz="4800" dirty="0" smtClean="0">
                <a:latin typeface="Noto Naskh Arabic" pitchFamily="34" charset="-78"/>
                <a:cs typeface="Noto Naskh Arabic" pitchFamily="34" charset="-78"/>
              </a:rPr>
              <a:t>ماڵی داڵدەدانی ژنان</a:t>
            </a:r>
            <a:endParaRPr lang="en-US" sz="4800" dirty="0">
              <a:latin typeface="Noto Naskh Arabic" pitchFamily="34" charset="-78"/>
              <a:cs typeface="Noto Naskh Arabic" pitchFamily="34" charset="-78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628606"/>
              </p:ext>
            </p:extLst>
          </p:nvPr>
        </p:nvGraphicFramePr>
        <p:xfrm>
          <a:off x="762000" y="457200"/>
          <a:ext cx="75438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/>
                <a:gridCol w="1508760"/>
                <a:gridCol w="1508760"/>
                <a:gridCol w="1508760"/>
                <a:gridCol w="1508760"/>
              </a:tblGrid>
              <a:tr h="304800">
                <a:tc gridSpan="2">
                  <a:txBody>
                    <a:bodyPr/>
                    <a:lstStyle/>
                    <a:p>
                      <a:pPr algn="ctr" rtl="1"/>
                      <a:r>
                        <a:rPr lang="ar-KW" dirty="0" smtClean="0"/>
                        <a:t>ژمارەی</a:t>
                      </a:r>
                      <a:r>
                        <a:rPr lang="ar-KW" baseline="0" dirty="0" smtClean="0"/>
                        <a:t> چارەسەر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KW" dirty="0" smtClean="0"/>
                        <a:t>ژمارەی</a:t>
                      </a:r>
                      <a:r>
                        <a:rPr lang="ar-KW" baseline="0" dirty="0" smtClean="0"/>
                        <a:t> حاڵەت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KW" sz="1600" dirty="0" smtClean="0"/>
                        <a:t>مانگەکانی</a:t>
                      </a:r>
                      <a:endParaRPr lang="en-US" sz="16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منداڵ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ژن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منداڵ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4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ژن</a:t>
                      </a:r>
                      <a:endParaRPr lang="en-US" sz="14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6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15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8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20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37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39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13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11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40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12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٥٤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١٦٣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YE" sz="1200" dirty="0" smtClean="0">
                          <a:latin typeface="Noto Naskh Arabic" pitchFamily="34" charset="-78"/>
                          <a:cs typeface="Noto Naskh Arabic" pitchFamily="34" charset="-78"/>
                        </a:rPr>
                        <a:t>كۆی گشتی </a:t>
                      </a:r>
                      <a:endParaRPr lang="en-US" sz="1200" dirty="0">
                        <a:latin typeface="Noto Naskh Arabic" pitchFamily="34" charset="-78"/>
                        <a:cs typeface="Noto Naskh Arabic" pitchFamily="34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455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